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9.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0.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drawings/drawing2.xml" ContentType="application/vnd.openxmlformats-officedocument.drawingml.chartshapes+xml"/>
  <Override PartName="/ppt/notesSlides/notesSlide21.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25.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drawings/drawing3.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1"/>
  </p:notesMasterIdLst>
  <p:handoutMasterIdLst>
    <p:handoutMasterId r:id="rId52"/>
  </p:handoutMasterIdLst>
  <p:sldIdLst>
    <p:sldId id="256" r:id="rId2"/>
    <p:sldId id="317" r:id="rId3"/>
    <p:sldId id="258" r:id="rId4"/>
    <p:sldId id="259" r:id="rId5"/>
    <p:sldId id="260" r:id="rId6"/>
    <p:sldId id="280" r:id="rId7"/>
    <p:sldId id="283" r:id="rId8"/>
    <p:sldId id="324" r:id="rId9"/>
    <p:sldId id="270" r:id="rId10"/>
    <p:sldId id="284" r:id="rId11"/>
    <p:sldId id="295" r:id="rId12"/>
    <p:sldId id="290" r:id="rId13"/>
    <p:sldId id="266" r:id="rId14"/>
    <p:sldId id="323" r:id="rId15"/>
    <p:sldId id="325" r:id="rId16"/>
    <p:sldId id="286" r:id="rId17"/>
    <p:sldId id="321" r:id="rId18"/>
    <p:sldId id="322" r:id="rId19"/>
    <p:sldId id="302" r:id="rId20"/>
    <p:sldId id="316" r:id="rId21"/>
    <p:sldId id="299" r:id="rId22"/>
    <p:sldId id="298" r:id="rId23"/>
    <p:sldId id="300" r:id="rId24"/>
    <p:sldId id="301" r:id="rId25"/>
    <p:sldId id="309" r:id="rId26"/>
    <p:sldId id="306" r:id="rId27"/>
    <p:sldId id="307" r:id="rId28"/>
    <p:sldId id="308" r:id="rId29"/>
    <p:sldId id="273" r:id="rId30"/>
    <p:sldId id="274" r:id="rId31"/>
    <p:sldId id="275" r:id="rId32"/>
    <p:sldId id="291" r:id="rId33"/>
    <p:sldId id="313" r:id="rId34"/>
    <p:sldId id="319" r:id="rId35"/>
    <p:sldId id="320" r:id="rId36"/>
    <p:sldId id="294" r:id="rId37"/>
    <p:sldId id="303" r:id="rId38"/>
    <p:sldId id="311" r:id="rId39"/>
    <p:sldId id="305" r:id="rId40"/>
    <p:sldId id="312" r:id="rId41"/>
    <p:sldId id="265" r:id="rId42"/>
    <p:sldId id="318" r:id="rId43"/>
    <p:sldId id="315" r:id="rId44"/>
    <p:sldId id="314" r:id="rId45"/>
    <p:sldId id="304" r:id="rId46"/>
    <p:sldId id="264" r:id="rId47"/>
    <p:sldId id="289" r:id="rId48"/>
    <p:sldId id="268" r:id="rId49"/>
    <p:sldId id="287"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94161" autoAdjust="0"/>
  </p:normalViewPr>
  <p:slideViewPr>
    <p:cSldViewPr>
      <p:cViewPr>
        <p:scale>
          <a:sx n="100" d="100"/>
          <a:sy n="100" d="100"/>
        </p:scale>
        <p:origin x="-264" y="-162"/>
      </p:cViewPr>
      <p:guideLst>
        <p:guide orient="horz" pos="2160"/>
        <p:guide pos="2880"/>
      </p:guideLst>
    </p:cSldViewPr>
  </p:slideViewPr>
  <p:outlineViewPr>
    <p:cViewPr>
      <p:scale>
        <a:sx n="33" d="100"/>
        <a:sy n="33" d="100"/>
      </p:scale>
      <p:origin x="0" y="173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w="12700"/>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ウイルス２</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全ウイルス</c:v>
                </c:pt>
              </c:strCache>
            </c:strRef>
          </c:tx>
          <c:spPr>
            <a:ln w="12700"/>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71131136"/>
        <c:axId val="71133056"/>
      </c:lineChart>
      <c:catAx>
        <c:axId val="71131136"/>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71133056"/>
        <c:crosses val="autoZero"/>
        <c:auto val="1"/>
        <c:lblAlgn val="ctr"/>
        <c:lblOffset val="100"/>
        <c:tickLblSkip val="500"/>
        <c:tickMarkSkip val="500"/>
        <c:noMultiLvlLbl val="0"/>
      </c:catAx>
      <c:valAx>
        <c:axId val="7113305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7113113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ウイルス２</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全ウイルス</c:v>
                </c:pt>
              </c:strCache>
            </c:strRef>
          </c:tx>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72972928"/>
        <c:axId val="72983296"/>
      </c:lineChart>
      <c:catAx>
        <c:axId val="72972928"/>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2000"/>
            </a:pPr>
            <a:endParaRPr lang="ja-JP"/>
          </a:p>
        </c:txPr>
        <c:crossAx val="72983296"/>
        <c:crosses val="autoZero"/>
        <c:auto val="1"/>
        <c:lblAlgn val="ctr"/>
        <c:lblOffset val="100"/>
        <c:tickLblSkip val="10"/>
        <c:tickMarkSkip val="10"/>
        <c:noMultiLvlLbl val="0"/>
      </c:catAx>
      <c:valAx>
        <c:axId val="7298329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7297292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78419072"/>
        <c:axId val="78420992"/>
      </c:lineChart>
      <c:catAx>
        <c:axId val="7841907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78420992"/>
        <c:crosses val="autoZero"/>
        <c:auto val="1"/>
        <c:lblAlgn val="ctr"/>
        <c:lblOffset val="100"/>
        <c:tickLblSkip val="10"/>
        <c:tickMarkSkip val="10"/>
        <c:noMultiLvlLbl val="0"/>
      </c:catAx>
      <c:valAx>
        <c:axId val="78420992"/>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7841907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ウイルス２</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81685888"/>
        <c:axId val="81692160"/>
      </c:lineChart>
      <c:catAx>
        <c:axId val="81685888"/>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2000"/>
            </a:pPr>
            <a:endParaRPr lang="ja-JP"/>
          </a:p>
        </c:txPr>
        <c:crossAx val="81692160"/>
        <c:crosses val="autoZero"/>
        <c:auto val="1"/>
        <c:lblAlgn val="ctr"/>
        <c:lblOffset val="100"/>
        <c:tickLblSkip val="10"/>
        <c:tickMarkSkip val="10"/>
        <c:noMultiLvlLbl val="0"/>
      </c:catAx>
      <c:valAx>
        <c:axId val="8169216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81685888"/>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82331904"/>
        <c:axId val="82334080"/>
      </c:lineChart>
      <c:catAx>
        <c:axId val="82331904"/>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2000"/>
            </a:pPr>
            <a:endParaRPr lang="ja-JP"/>
          </a:p>
        </c:txPr>
        <c:crossAx val="82334080"/>
        <c:crosses val="autoZero"/>
        <c:auto val="1"/>
        <c:lblAlgn val="ctr"/>
        <c:lblOffset val="100"/>
        <c:tickLblSkip val="10"/>
        <c:tickMarkSkip val="10"/>
        <c:noMultiLvlLbl val="0"/>
      </c:catAx>
      <c:valAx>
        <c:axId val="82334080"/>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2000"/>
            </a:pPr>
            <a:endParaRPr lang="ja-JP"/>
          </a:p>
        </c:txPr>
        <c:crossAx val="82331904"/>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Sheet1!$B$1</c:f>
              <c:strCache>
                <c:ptCount val="1"/>
                <c:pt idx="0">
                  <c:v>ウイルス１</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ウイルス２</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全ウイルス</c:v>
                </c:pt>
              </c:strCache>
            </c:strRef>
          </c:tx>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83084032"/>
        <c:axId val="83085952"/>
      </c:lineChart>
      <c:catAx>
        <c:axId val="83084032"/>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83085952"/>
        <c:crosses val="autoZero"/>
        <c:auto val="1"/>
        <c:lblAlgn val="ctr"/>
        <c:lblOffset val="100"/>
        <c:tickLblSkip val="10"/>
        <c:tickMarkSkip val="10"/>
        <c:noMultiLvlLbl val="0"/>
      </c:catAx>
      <c:valAx>
        <c:axId val="83085952"/>
        <c:scaling>
          <c:orientation val="minMax"/>
          <c:max val="1000"/>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8308403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Sheet2!$B$1</c:f>
              <c:strCache>
                <c:ptCount val="1"/>
                <c:pt idx="0">
                  <c:v>ウイルス１</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ウイルス２</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全ウイルス</c:v>
                </c:pt>
              </c:strCache>
            </c:strRef>
          </c:tx>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70835200"/>
        <c:axId val="70837376"/>
      </c:lineChart>
      <c:catAx>
        <c:axId val="7083520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70837376"/>
        <c:crosses val="autoZero"/>
        <c:auto val="1"/>
        <c:lblAlgn val="ctr"/>
        <c:lblOffset val="100"/>
        <c:tickLblSkip val="10"/>
        <c:tickMarkSkip val="10"/>
        <c:noMultiLvlLbl val="0"/>
      </c:catAx>
      <c:valAx>
        <c:axId val="7083737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7083520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0.13996</cdr:x>
      <cdr:y>0.17996</cdr:y>
    </cdr:from>
    <cdr:to>
      <cdr:x>0.13996</cdr:x>
      <cdr:y>0.82004</cdr:y>
    </cdr:to>
    <cdr:cxnSp macro="">
      <cdr:nvCxnSpPr>
        <cdr:cNvPr id="3" name="直線矢印コネクタ 2"/>
        <cdr:cNvCxnSpPr/>
      </cdr:nvCxnSpPr>
      <cdr:spPr>
        <a:xfrm xmlns:a="http://schemas.openxmlformats.org/drawingml/2006/main" flipV="1">
          <a:off x="1259640" y="971808"/>
          <a:ext cx="0" cy="3456384"/>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0.13996</cdr:x>
      <cdr:y>0.17996</cdr:y>
    </cdr:from>
    <cdr:to>
      <cdr:x>0.13996</cdr:x>
      <cdr:y>0.82004</cdr:y>
    </cdr:to>
    <cdr:cxnSp macro="">
      <cdr:nvCxnSpPr>
        <cdr:cNvPr id="5" name="直線矢印コネクタ 4"/>
        <cdr:cNvCxnSpPr/>
      </cdr:nvCxnSpPr>
      <cdr:spPr>
        <a:xfrm xmlns:a="http://schemas.openxmlformats.org/drawingml/2006/main" flipV="1">
          <a:off x="1259640" y="971808"/>
          <a:ext cx="0" cy="3456384"/>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2014/2/12</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2014/2/12</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a:t>
            </a:r>
            <a:r>
              <a:rPr kumimoji="1" lang="ja-JP" altLang="en-US" dirty="0" err="1" smtClean="0"/>
              <a:t>せきりょく</a:t>
            </a:r>
            <a:endParaRPr kumimoji="1" lang="en-US" altLang="ja-JP" dirty="0" smtClean="0"/>
          </a:p>
          <a:p>
            <a:r>
              <a:rPr kumimoji="1" lang="ja-JP" altLang="en-US" dirty="0" smtClean="0"/>
              <a:t>＋簡単にエージェントが</a:t>
            </a:r>
            <a:r>
              <a:rPr kumimoji="1" lang="en-US" altLang="ja-JP" dirty="0" smtClean="0"/>
              <a:t>11010</a:t>
            </a:r>
            <a:r>
              <a:rPr kumimoji="1" lang="ja-JP" altLang="en-US" dirty="0" err="1" smtClean="0"/>
              <a:t>、</a:t>
            </a:r>
            <a:r>
              <a:rPr kumimoji="1" lang="ja-JP" altLang="en-US" dirty="0" smtClean="0"/>
              <a:t>ウイルスが</a:t>
            </a:r>
            <a:r>
              <a:rPr kumimoji="1" lang="en-US" altLang="ja-JP" dirty="0" smtClean="0"/>
              <a:t>011</a:t>
            </a:r>
            <a:r>
              <a:rPr kumimoji="1" lang="ja-JP" altLang="en-US" dirty="0" smtClean="0"/>
              <a:t>の場合を例にとります</a:t>
            </a:r>
            <a:endParaRPr kumimoji="1" lang="en-US" altLang="ja-JP" dirty="0" smtClean="0"/>
          </a:p>
          <a:p>
            <a:r>
              <a:rPr kumimoji="1" lang="ja-JP" altLang="en-US" dirty="0" smtClean="0"/>
              <a:t>＋この場合、エージェントのタグは、ウイルスのタグを完全には含まないので、このエージェントは免疫を獲得していない</a:t>
            </a:r>
            <a:endParaRPr kumimoji="1" lang="en-US" altLang="ja-JP" dirty="0" smtClean="0"/>
          </a:p>
          <a:p>
            <a:r>
              <a:rPr kumimoji="1" lang="ja-JP" altLang="en-US" dirty="0" smtClean="0"/>
              <a:t>＋ウイルスは、左から順に、エージェントのタグと自分のタグを比べて、違う数字の個数を数える</a:t>
            </a:r>
            <a:endParaRPr kumimoji="1" lang="en-US" altLang="ja-JP" dirty="0" smtClean="0"/>
          </a:p>
          <a:p>
            <a:r>
              <a:rPr kumimoji="1" lang="ja-JP" altLang="en-US" dirty="0" smtClean="0"/>
              <a:t>＋この違う数字の個数を、ハミング距離という</a:t>
            </a:r>
            <a:endParaRPr kumimoji="1" lang="en-US" altLang="ja-JP" dirty="0" smtClean="0"/>
          </a:p>
          <a:p>
            <a:r>
              <a:rPr kumimoji="1" lang="ja-JP" altLang="en-US" dirty="0" smtClean="0"/>
              <a:t>＋ウイルスは、ハミング距離が最少となる場所にとりつく。つまり最少ハミング距離。</a:t>
            </a:r>
            <a:endParaRPr kumimoji="1" lang="en-US" altLang="ja-JP" dirty="0" smtClean="0"/>
          </a:p>
          <a:p>
            <a:r>
              <a:rPr kumimoji="1" lang="ja-JP" altLang="en-US" dirty="0" smtClean="0"/>
              <a:t>＋エージェントは、免疫をかくとくするため、つまりウイルスと同じタグを保有するために、１期間に１つだけタグをフリップする。</a:t>
            </a:r>
            <a:endParaRPr kumimoji="1" lang="en-US" altLang="ja-JP" dirty="0" smtClean="0"/>
          </a:p>
          <a:p>
            <a:r>
              <a:rPr kumimoji="1" lang="ja-JP" altLang="en-US" dirty="0" smtClean="0"/>
              <a:t>＋フリップするとは、０から１に、または１から０にすることである</a:t>
            </a:r>
            <a:endParaRPr kumimoji="1" lang="en-US" altLang="ja-JP" dirty="0" smtClean="0"/>
          </a:p>
          <a:p>
            <a:r>
              <a:rPr kumimoji="1" lang="ja-JP" altLang="en-US" dirty="0" smtClean="0"/>
              <a:t>＋こうしてタグフリップをすることによって、エージェントはウイルスと同じタグを完全に持つことになる</a:t>
            </a:r>
            <a:endParaRPr kumimoji="1" lang="en-US" altLang="ja-JP" dirty="0" smtClean="0"/>
          </a:p>
          <a:p>
            <a:r>
              <a:rPr kumimoji="1" lang="ja-JP" altLang="en-US" dirty="0" smtClean="0"/>
              <a:t>＋結果、エージェントは免疫を獲得する</a:t>
            </a:r>
            <a:endParaRPr kumimoji="1" lang="en-US" altLang="ja-JP" dirty="0" smtClean="0"/>
          </a:p>
          <a:p>
            <a:r>
              <a:rPr kumimoji="1" lang="ja-JP" altLang="en-US" dirty="0" smtClean="0"/>
              <a:t>＋免疫を獲得した時点で、ウイルスは離れる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2781046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14</a:t>
            </a:fld>
            <a:endParaRPr kumimoji="1" lang="ja-JP" altLang="en-US"/>
          </a:p>
        </p:txBody>
      </p:sp>
    </p:spTree>
    <p:extLst>
      <p:ext uri="{BB962C8B-B14F-4D97-AF65-F5344CB8AC3E}">
        <p14:creationId xmlns:p14="http://schemas.microsoft.com/office/powerpoint/2010/main" val="1719457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16</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最後の方は、振動しています。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4175564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このような振動現象が現れるのは</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25</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26</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27</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28</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29</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30</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31</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＋感染、免疫、病原体駆除</a:t>
            </a:r>
            <a:endParaRPr kumimoji="1" lang="en-US" altLang="ja-JP" dirty="0" smtClean="0"/>
          </a:p>
          <a:p>
            <a:r>
              <a:rPr kumimoji="1" lang="ja-JP" altLang="en-US" dirty="0" smtClean="0"/>
              <a:t>＋ＳＩＲよりも正確に表現できるＡＢＭ</a:t>
            </a:r>
            <a:endParaRPr kumimoji="1" lang="en-US" altLang="ja-JP" dirty="0" smtClean="0"/>
          </a:p>
          <a:p>
            <a:r>
              <a:rPr kumimoji="1" lang="ja-JP" altLang="en-US" dirty="0" smtClean="0"/>
              <a:t>＝＝＝</a:t>
            </a:r>
            <a:endParaRPr kumimoji="1" lang="en-US" altLang="ja-JP" dirty="0" smtClean="0"/>
          </a:p>
          <a:p>
            <a:r>
              <a:rPr kumimoji="1" lang="ja-JP" altLang="en-US" dirty="0" smtClean="0"/>
              <a:t>＋ＡＢＭを用いることによって、感染、免疫、病原体駆除を、ＳＩＲよりも正確に表現することができます。</a:t>
            </a:r>
            <a:endParaRPr kumimoji="1" lang="en-US" altLang="ja-JP" dirty="0" smtClean="0"/>
          </a:p>
          <a:p>
            <a:endParaRPr kumimoji="1" lang="en-US" altLang="ja-JP" dirty="0" smtClean="0"/>
          </a:p>
          <a:p>
            <a:r>
              <a:rPr kumimoji="1" lang="ja-JP" altLang="en-US" dirty="0" smtClean="0"/>
              <a:t>本研究の目的は</a:t>
            </a:r>
            <a:r>
              <a:rPr kumimoji="1" lang="ja-JP" altLang="en-US" dirty="0" err="1" smtClean="0"/>
              <a:t>、。。。</a:t>
            </a:r>
            <a:r>
              <a:rPr kumimoji="1" lang="ja-JP" altLang="en-US" dirty="0" smtClean="0"/>
              <a:t>解明することです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46</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48</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2014/2/12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97976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2014/2/12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1074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2014/2/12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7717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2014/2/12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462300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2014/2/12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6098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2014/2/12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653915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64389B5-BBD8-4BB5-AA3B-F6D4F6020998}" type="datetimeFigureOut">
              <a:rPr kumimoji="1" lang="ja-JP" altLang="en-US" smtClean="0"/>
              <a:t>2014/2/12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20440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64389B5-BBD8-4BB5-AA3B-F6D4F6020998}" type="datetimeFigureOut">
              <a:rPr kumimoji="1" lang="ja-JP" altLang="en-US" smtClean="0"/>
              <a:t>2014/2/12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5358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64389B5-BBD8-4BB5-AA3B-F6D4F6020998}" type="datetimeFigureOut">
              <a:rPr kumimoji="1" lang="ja-JP" altLang="en-US" smtClean="0"/>
              <a:t>2014/2/12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3029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2014/2/12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896929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2014/2/12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56273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389B5-BBD8-4BB5-AA3B-F6D4F6020998}" type="datetimeFigureOut">
              <a:rPr kumimoji="1" lang="ja-JP" altLang="en-US" smtClean="0"/>
              <a:t>2014/2/12</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7805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Tree>
    <p:extLst>
      <p:ext uri="{BB962C8B-B14F-4D97-AF65-F5344CB8AC3E}">
        <p14:creationId xmlns:p14="http://schemas.microsoft.com/office/powerpoint/2010/main" val="3859860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98" y="0"/>
            <a:ext cx="8566804" cy="6858000"/>
          </a:xfrm>
          <a:prstGeom prst="rect">
            <a:avLst/>
          </a:prstGeom>
          <a:noFill/>
          <a:ln>
            <a:noFill/>
          </a:ln>
        </p:spPr>
      </p:pic>
    </p:spTree>
    <p:extLst>
      <p:ext uri="{BB962C8B-B14F-4D97-AF65-F5344CB8AC3E}">
        <p14:creationId xmlns:p14="http://schemas.microsoft.com/office/powerpoint/2010/main" val="3599667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104" y="2148508"/>
            <a:ext cx="1928343" cy="2400901"/>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712" y="2204864"/>
            <a:ext cx="6195085" cy="4061629"/>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576" y="203151"/>
            <a:ext cx="6192688" cy="4646314"/>
          </a:xfrm>
          <a:prstGeom prst="rect">
            <a:avLst/>
          </a:prstGeom>
        </p:spPr>
      </p:pic>
    </p:spTree>
    <p:extLst>
      <p:ext uri="{BB962C8B-B14F-4D97-AF65-F5344CB8AC3E}">
        <p14:creationId xmlns:p14="http://schemas.microsoft.com/office/powerpoint/2010/main" val="28190846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anim calcmode="lin" valueType="num">
                                      <p:cBhvr>
                                        <p:cTn id="28" dur="500" fill="hold"/>
                                        <p:tgtEl>
                                          <p:spTgt spid="9"/>
                                        </p:tgtEl>
                                        <p:attrNameLst>
                                          <p:attrName>ppt_x</p:attrName>
                                        </p:attrNameLst>
                                      </p:cBhvr>
                                      <p:tavLst>
                                        <p:tav tm="0">
                                          <p:val>
                                            <p:strVal val="#ppt_x"/>
                                          </p:val>
                                        </p:tav>
                                        <p:tav tm="100000">
                                          <p:val>
                                            <p:strVal val="#ppt_x"/>
                                          </p:val>
                                        </p:tav>
                                      </p:tavLst>
                                    </p:anim>
                                    <p:anim calcmode="lin" valueType="num">
                                      <p:cBhvr>
                                        <p:cTn id="2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855694562"/>
              </p:ext>
            </p:extLst>
          </p:nvPr>
        </p:nvGraphicFramePr>
        <p:xfrm>
          <a:off x="479630" y="3573016"/>
          <a:ext cx="8184740" cy="2590800"/>
        </p:xfrm>
        <a:graphic>
          <a:graphicData uri="http://schemas.openxmlformats.org/drawingml/2006/table">
            <a:tbl>
              <a:tblPr firstRow="1" bandRow="1">
                <a:tableStyleId>{69C7853C-536D-4A76-A0AE-DD22124D55A5}</a:tableStyleId>
              </a:tblPr>
              <a:tblGrid>
                <a:gridCol w="5808476"/>
                <a:gridCol w="2376264"/>
              </a:tblGrid>
              <a:tr h="370840">
                <a:tc>
                  <a:txBody>
                    <a:bodyPr/>
                    <a:lstStyle/>
                    <a:p>
                      <a:pPr algn="ctr"/>
                      <a:r>
                        <a:rPr kumimoji="1" lang="ja-JP" altLang="en-US" sz="2800" dirty="0" smtClean="0"/>
                        <a:t>項目</a:t>
                      </a:r>
                      <a:endParaRPr kumimoji="1" lang="ja-JP" altLang="en-US" sz="2800" b="1" dirty="0"/>
                    </a:p>
                  </a:txBody>
                  <a:tcPr anchor="ctr"/>
                </a:tc>
                <a:tc>
                  <a:txBody>
                    <a:bodyPr/>
                    <a:lstStyle/>
                    <a:p>
                      <a:pPr algn="ctr"/>
                      <a:r>
                        <a:rPr kumimoji="1" lang="ja-JP" altLang="en-US" sz="2800" dirty="0" smtClean="0"/>
                        <a:t>数値</a:t>
                      </a:r>
                      <a:endParaRPr kumimoji="1" lang="ja-JP" altLang="en-US" sz="2800" b="1" dirty="0"/>
                    </a:p>
                  </a:txBody>
                  <a:tcPr anchor="ctr"/>
                </a:tc>
              </a:tr>
              <a:tr h="370840">
                <a:tc>
                  <a:txBody>
                    <a:bodyPr/>
                    <a:lstStyle/>
                    <a:p>
                      <a:pPr algn="ctr"/>
                      <a:r>
                        <a:rPr kumimoji="1" lang="ja-JP" altLang="en-US" sz="2800" dirty="0" smtClean="0"/>
                        <a:t>ウイルス</a:t>
                      </a:r>
                      <a:r>
                        <a:rPr kumimoji="1" lang="en-US" altLang="ja-JP" sz="2800" dirty="0" smtClean="0"/>
                        <a:t>1</a:t>
                      </a:r>
                      <a:r>
                        <a:rPr kumimoji="1" lang="ja-JP" altLang="en-US" sz="2800" dirty="0" smtClean="0"/>
                        <a:t>　に対する初期</a:t>
                      </a:r>
                      <a:r>
                        <a:rPr kumimoji="1" lang="ja-JP" altLang="en-US" sz="2800" dirty="0" smtClean="0"/>
                        <a:t>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dirty="0" smtClean="0"/>
                        <a:t>ウイルス</a:t>
                      </a:r>
                      <a:r>
                        <a:rPr kumimoji="1" lang="en-US" altLang="ja-JP" sz="2800" dirty="0" smtClean="0"/>
                        <a:t>2</a:t>
                      </a:r>
                      <a:r>
                        <a:rPr kumimoji="1" lang="ja-JP" altLang="en-US" sz="2800" dirty="0" smtClean="0"/>
                        <a:t>　に対する初期</a:t>
                      </a:r>
                      <a:r>
                        <a:rPr kumimoji="1" lang="ja-JP" altLang="en-US" sz="2800" dirty="0" smtClean="0"/>
                        <a:t>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b="0" dirty="0" smtClean="0"/>
                        <a:t>未感染の個体</a:t>
                      </a:r>
                      <a:endParaRPr kumimoji="1" lang="ja-JP" altLang="en-US" sz="2800" b="0" dirty="0"/>
                    </a:p>
                  </a:txBody>
                  <a:tcPr anchor="ctr"/>
                </a:tc>
                <a:tc>
                  <a:txBody>
                    <a:bodyPr/>
                    <a:lstStyle/>
                    <a:p>
                      <a:pPr algn="ctr"/>
                      <a:r>
                        <a:rPr kumimoji="1" lang="en-US" altLang="ja-JP" sz="2800" b="0" dirty="0" smtClean="0"/>
                        <a:t>980</a:t>
                      </a:r>
                      <a:endParaRPr kumimoji="1" lang="ja-JP" altLang="en-US" sz="2800" b="0" dirty="0"/>
                    </a:p>
                  </a:txBody>
                  <a:tcPr anchor="ctr"/>
                </a:tc>
              </a:tr>
              <a:tr h="370840">
                <a:tc>
                  <a:txBody>
                    <a:bodyPr/>
                    <a:lstStyle/>
                    <a:p>
                      <a:pPr algn="ctr"/>
                      <a:r>
                        <a:rPr kumimoji="1" lang="ja-JP" altLang="en-US" sz="2800" b="0" i="0" dirty="0" smtClean="0"/>
                        <a:t>土地の幅</a:t>
                      </a:r>
                      <a:endParaRPr kumimoji="1" lang="ja-JP" altLang="en-US" sz="2800" b="0" i="0" dirty="0"/>
                    </a:p>
                  </a:txBody>
                  <a:tcPr anchor="ctr"/>
                </a:tc>
                <a:tc>
                  <a:txBody>
                    <a:bodyPr/>
                    <a:lstStyle/>
                    <a:p>
                      <a:pPr algn="ctr"/>
                      <a:r>
                        <a:rPr kumimoji="1" lang="en-US" altLang="ja-JP" sz="2800" b="0" i="0" dirty="0" smtClean="0">
                          <a:latin typeface="+mn-lt"/>
                          <a:ea typeface="+mn-ea"/>
                        </a:rPr>
                        <a:t>60</a:t>
                      </a:r>
                      <a:endParaRPr kumimoji="1" lang="ja-JP" altLang="en-US" sz="2800" b="0" i="0" dirty="0">
                        <a:latin typeface="+mn-ea"/>
                        <a:ea typeface="+mn-ea"/>
                      </a:endParaRPr>
                    </a:p>
                  </a:txBody>
                  <a:tcPr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62206393"/>
              </p:ext>
            </p:extLst>
          </p:nvPr>
        </p:nvGraphicFramePr>
        <p:xfrm>
          <a:off x="467544" y="1556792"/>
          <a:ext cx="8208912" cy="1554480"/>
        </p:xfrm>
        <a:graphic>
          <a:graphicData uri="http://schemas.openxmlformats.org/drawingml/2006/table">
            <a:tbl>
              <a:tblPr firstRow="1" bandRow="1">
                <a:tableStyleId>{69C7853C-536D-4A76-A0AE-DD22124D55A5}</a:tableStyleId>
              </a:tblPr>
              <a:tblGrid>
                <a:gridCol w="2592288"/>
                <a:gridCol w="2880320"/>
                <a:gridCol w="2736304"/>
              </a:tblGrid>
              <a:tr h="370840">
                <a:tc>
                  <a:txBody>
                    <a:bodyPr/>
                    <a:lstStyle/>
                    <a:p>
                      <a:pPr algn="ctr"/>
                      <a:r>
                        <a:rPr kumimoji="1" lang="ja-JP" altLang="en-US" sz="2800" dirty="0" smtClean="0"/>
                        <a:t>名称</a:t>
                      </a:r>
                      <a:endParaRPr kumimoji="1" lang="ja-JP" altLang="en-US" sz="2800" dirty="0"/>
                    </a:p>
                  </a:txBody>
                  <a:tcPr anchor="ctr"/>
                </a:tc>
                <a:tc>
                  <a:txBody>
                    <a:bodyPr/>
                    <a:lstStyle/>
                    <a:p>
                      <a:pPr algn="ctr"/>
                      <a:r>
                        <a:rPr kumimoji="1" lang="ja-JP" altLang="en-US" sz="2800" dirty="0" smtClean="0"/>
                        <a:t>電子タグの長さ</a:t>
                      </a:r>
                      <a:endParaRPr kumimoji="1" lang="ja-JP" altLang="en-US" sz="2800" dirty="0"/>
                    </a:p>
                  </a:txBody>
                  <a:tcPr anchor="ctr"/>
                </a:tc>
                <a:tc>
                  <a:txBody>
                    <a:bodyPr/>
                    <a:lstStyle/>
                    <a:p>
                      <a:pPr algn="ctr"/>
                      <a:r>
                        <a:rPr kumimoji="1" lang="ja-JP" altLang="en-US" sz="2800" dirty="0" smtClean="0"/>
                        <a:t>数値</a:t>
                      </a:r>
                      <a:endParaRPr kumimoji="1" lang="ja-JP" altLang="en-US" sz="2800" dirty="0"/>
                    </a:p>
                  </a:txBody>
                  <a:tcPr anchor="ctr"/>
                </a:tc>
              </a:tr>
              <a:tr h="370840">
                <a:tc>
                  <a:txBody>
                    <a:bodyPr/>
                    <a:lstStyle/>
                    <a:p>
                      <a:pPr algn="ctr"/>
                      <a:r>
                        <a:rPr kumimoji="1" lang="ja-JP" altLang="en-US" sz="2800" dirty="0" smtClean="0"/>
                        <a:t>エージェント</a:t>
                      </a:r>
                      <a:endParaRPr kumimoji="1" lang="ja-JP" altLang="en-US" sz="2800" dirty="0"/>
                    </a:p>
                  </a:txBody>
                  <a:tcPr anchor="ctr"/>
                </a:tc>
                <a:tc>
                  <a:txBody>
                    <a:bodyPr/>
                    <a:lstStyle/>
                    <a:p>
                      <a:pPr algn="ctr"/>
                      <a:r>
                        <a:rPr kumimoji="1" lang="en-US" altLang="ja-JP" sz="2800" dirty="0" smtClean="0"/>
                        <a:t>20</a:t>
                      </a:r>
                      <a:endParaRPr kumimoji="1" lang="ja-JP" altLang="en-US" sz="2800" dirty="0"/>
                    </a:p>
                  </a:txBody>
                  <a:tcPr anchor="ctr"/>
                </a:tc>
                <a:tc>
                  <a:txBody>
                    <a:bodyPr/>
                    <a:lstStyle/>
                    <a:p>
                      <a:pPr algn="ctr"/>
                      <a:r>
                        <a:rPr kumimoji="1" lang="en-US" altLang="ja-JP" sz="2800" dirty="0" smtClean="0"/>
                        <a:t>1000</a:t>
                      </a:r>
                      <a:r>
                        <a:rPr kumimoji="1" lang="ja-JP" altLang="en-US" sz="2800" dirty="0" smtClean="0"/>
                        <a:t>個体</a:t>
                      </a:r>
                      <a:endParaRPr kumimoji="1" lang="ja-JP" altLang="en-US" sz="2800" dirty="0"/>
                    </a:p>
                  </a:txBody>
                  <a:tcPr anchor="ctr"/>
                </a:tc>
              </a:tr>
              <a:tr h="370840">
                <a:tc>
                  <a:txBody>
                    <a:bodyPr/>
                    <a:lstStyle/>
                    <a:p>
                      <a:pPr algn="ctr"/>
                      <a:r>
                        <a:rPr kumimoji="1" lang="ja-JP" altLang="en-US" sz="2800" dirty="0" smtClean="0"/>
                        <a:t>ウイルス</a:t>
                      </a:r>
                      <a:endParaRPr kumimoji="1" lang="ja-JP" altLang="en-US" sz="2800" dirty="0"/>
                    </a:p>
                  </a:txBody>
                  <a:tcPr anchor="ctr"/>
                </a:tc>
                <a:tc>
                  <a:txBody>
                    <a:bodyPr/>
                    <a:lstStyle/>
                    <a:p>
                      <a:pPr algn="ctr"/>
                      <a:r>
                        <a:rPr kumimoji="1" lang="en-US" altLang="ja-JP" sz="2800" dirty="0" smtClean="0"/>
                        <a:t>12</a:t>
                      </a:r>
                      <a:endParaRPr kumimoji="1" lang="ja-JP" altLang="en-US" sz="2800" dirty="0"/>
                    </a:p>
                  </a:txBody>
                  <a:tcPr anchor="ctr"/>
                </a:tc>
                <a:tc>
                  <a:txBody>
                    <a:bodyPr/>
                    <a:lstStyle/>
                    <a:p>
                      <a:pPr algn="ctr"/>
                      <a:r>
                        <a:rPr kumimoji="1" lang="en-US" altLang="ja-JP" sz="2800" dirty="0" smtClean="0"/>
                        <a:t>2</a:t>
                      </a:r>
                      <a:r>
                        <a:rPr kumimoji="1" lang="ja-JP" altLang="en-US" sz="2800" dirty="0" smtClean="0"/>
                        <a:t>種類</a:t>
                      </a:r>
                      <a:endParaRPr kumimoji="1" lang="ja-JP" altLang="en-US" sz="2800" dirty="0"/>
                    </a:p>
                  </a:txBody>
                  <a:tcPr anchor="ctr"/>
                </a:tc>
              </a:tr>
            </a:tbl>
          </a:graphicData>
        </a:graphic>
      </p:graphicFrame>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103389196"/>
              </p:ext>
            </p:extLst>
          </p:nvPr>
        </p:nvGraphicFramePr>
        <p:xfrm>
          <a:off x="443626" y="2438400"/>
          <a:ext cx="8256748" cy="1981200"/>
        </p:xfrm>
        <a:graphic>
          <a:graphicData uri="http://schemas.openxmlformats.org/drawingml/2006/table">
            <a:tbl>
              <a:tblPr firstRow="1" bandRow="1">
                <a:tableStyleId>{69C7853C-536D-4A76-A0AE-DD22124D55A5}</a:tableStyleId>
              </a:tblPr>
              <a:tblGrid>
                <a:gridCol w="2904238"/>
                <a:gridCol w="5352510"/>
              </a:tblGrid>
              <a:tr h="370840">
                <a:tc>
                  <a:txBody>
                    <a:bodyPr/>
                    <a:lstStyle/>
                    <a:p>
                      <a:pPr algn="ctr"/>
                      <a:r>
                        <a:rPr kumimoji="1" lang="ja-JP" altLang="en-US" sz="2800" dirty="0" smtClean="0"/>
                        <a:t>パターン</a:t>
                      </a:r>
                      <a:endParaRPr kumimoji="1" lang="ja-JP" altLang="en-US" sz="2800" dirty="0"/>
                    </a:p>
                  </a:txBody>
                  <a:tcPr anchor="ctr"/>
                </a:tc>
                <a:tc>
                  <a:txBody>
                    <a:bodyPr/>
                    <a:lstStyle/>
                    <a:p>
                      <a:pPr algn="ctr"/>
                      <a:r>
                        <a:rPr kumimoji="1" lang="ja-JP" altLang="en-US" sz="2800" dirty="0" smtClean="0"/>
                        <a:t>グラフの特徴</a:t>
                      </a:r>
                      <a:endParaRPr kumimoji="1" lang="ja-JP" altLang="en-US" sz="2800" dirty="0"/>
                    </a:p>
                  </a:txBody>
                  <a:tcPr anchor="ctr"/>
                </a:tc>
              </a:tr>
              <a:tr h="370840">
                <a:tc>
                  <a:txBody>
                    <a:bodyPr/>
                    <a:lstStyle/>
                    <a:p>
                      <a:pPr algn="ctr"/>
                      <a:r>
                        <a:rPr kumimoji="1" lang="ja-JP" altLang="en-US" sz="2800" dirty="0" smtClean="0"/>
                        <a:t>振動</a:t>
                      </a:r>
                      <a:endParaRPr kumimoji="1" lang="ja-JP" altLang="en-US" sz="2800" dirty="0"/>
                    </a:p>
                  </a:txBody>
                  <a:tcPr anchor="ctr"/>
                </a:tc>
                <a:tc>
                  <a:txBody>
                    <a:bodyPr/>
                    <a:lstStyle/>
                    <a:p>
                      <a:pPr algn="l"/>
                      <a:r>
                        <a:rPr kumimoji="1" lang="ja-JP" altLang="en-US" sz="2800" dirty="0" smtClean="0"/>
                        <a:t>感染者、免疫獲得者が振動する。</a:t>
                      </a:r>
                      <a:endParaRPr kumimoji="1" lang="ja-JP" altLang="en-US" sz="2800" dirty="0"/>
                    </a:p>
                  </a:txBody>
                  <a:tcPr anchor="ctr"/>
                </a:tc>
              </a:tr>
              <a:tr h="370840">
                <a:tc>
                  <a:txBody>
                    <a:bodyPr/>
                    <a:lstStyle/>
                    <a:p>
                      <a:pPr algn="ctr"/>
                      <a:r>
                        <a:rPr kumimoji="1" lang="ja-JP" altLang="en-US" sz="2800" dirty="0" smtClean="0"/>
                        <a:t>オーバーラップ</a:t>
                      </a:r>
                      <a:endParaRPr kumimoji="1" lang="ja-JP" altLang="en-US" sz="2800" dirty="0"/>
                    </a:p>
                  </a:txBody>
                  <a:tcPr anchor="ctr"/>
                </a:tc>
                <a:tc>
                  <a:txBody>
                    <a:bodyPr/>
                    <a:lstStyle/>
                    <a:p>
                      <a:pPr algn="l"/>
                      <a:r>
                        <a:rPr kumimoji="1" lang="ja-JP" altLang="en-US" sz="2800" dirty="0" smtClean="0"/>
                        <a:t>全ウイルスに対する免疫獲得者が増えていく。</a:t>
                      </a:r>
                      <a:endParaRPr kumimoji="1" lang="ja-JP" altLang="en-US" sz="2800" dirty="0"/>
                    </a:p>
                  </a:txBody>
                  <a:tcPr anchor="ctr"/>
                </a:tc>
              </a:tr>
            </a:tbl>
          </a:graphicData>
        </a:graphic>
      </p:graphicFrame>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681628214"/>
              </p:ext>
            </p:extLst>
          </p:nvPr>
        </p:nvGraphicFramePr>
        <p:xfrm>
          <a:off x="498376" y="2681208"/>
          <a:ext cx="8147247" cy="3017520"/>
        </p:xfrm>
        <a:graphic>
          <a:graphicData uri="http://schemas.openxmlformats.org/drawingml/2006/table">
            <a:tbl>
              <a:tblPr firstRow="1" bandRow="1">
                <a:tableStyleId>{69C7853C-536D-4A76-A0AE-DD22124D55A5}</a:tableStyleId>
              </a:tblPr>
              <a:tblGrid>
                <a:gridCol w="1780827"/>
                <a:gridCol w="1780827"/>
                <a:gridCol w="4585593"/>
              </a:tblGrid>
              <a:tr h="370840">
                <a:tc>
                  <a:txBody>
                    <a:bodyPr/>
                    <a:lstStyle/>
                    <a:p>
                      <a:pPr algn="ctr"/>
                      <a:endParaRPr kumimoji="1" lang="ja-JP" altLang="en-US" sz="2800" b="1" i="0" u="none" dirty="0">
                        <a:effectLst/>
                      </a:endParaRPr>
                    </a:p>
                  </a:txBody>
                  <a:tcPr anchor="ctr"/>
                </a:tc>
                <a:tc gridSpan="2">
                  <a:txBody>
                    <a:bodyPr/>
                    <a:lstStyle/>
                    <a:p>
                      <a:pPr algn="ctr"/>
                      <a:r>
                        <a:rPr kumimoji="1" lang="ja-JP" altLang="en-US" sz="2800" b="1" i="0" u="none" dirty="0" smtClean="0">
                          <a:effectLst/>
                        </a:rPr>
                        <a:t>電子タグ</a:t>
                      </a:r>
                      <a:endParaRPr kumimoji="1" lang="ja-JP" altLang="en-US" sz="2800" b="1" i="0" u="none" dirty="0">
                        <a:effectLst/>
                      </a:endParaRPr>
                    </a:p>
                  </a:txBody>
                  <a:tcPr anchor="ctr"/>
                </a:tc>
                <a:tc hMerge="1">
                  <a:txBody>
                    <a:bodyPr/>
                    <a:lstStyle/>
                    <a:p>
                      <a:pPr algn="ctr"/>
                      <a:endParaRPr kumimoji="1" lang="ja-JP" altLang="en-US" sz="2800" b="1" i="0" u="none" dirty="0">
                        <a:effectLst/>
                      </a:endParaRPr>
                    </a:p>
                  </a:txBody>
                  <a:tcPr anchor="ctr"/>
                </a:tc>
              </a:tr>
              <a:tr h="370840">
                <a:tc>
                  <a:txBody>
                    <a:bodyPr/>
                    <a:lstStyle/>
                    <a:p>
                      <a:pPr algn="ctr"/>
                      <a:endParaRPr kumimoji="1" lang="ja-JP" altLang="en-US" sz="2800" b="1" i="0" u="none" dirty="0">
                        <a:effectLst/>
                      </a:endParaRPr>
                    </a:p>
                  </a:txBody>
                  <a:tcPr anchor="ctr"/>
                </a:tc>
                <a:tc>
                  <a:txBody>
                    <a:bodyPr/>
                    <a:lstStyle/>
                    <a:p>
                      <a:pPr algn="ctr"/>
                      <a:r>
                        <a:rPr kumimoji="1" lang="ja-JP" altLang="en-US" sz="2800" b="0" i="0" u="none" dirty="0" smtClean="0">
                          <a:effectLst/>
                        </a:rPr>
                        <a:t>長さ</a:t>
                      </a:r>
                      <a:endParaRPr kumimoji="1" lang="ja-JP" altLang="en-US" sz="2800" b="0" i="0" u="none" dirty="0">
                        <a:effectLst/>
                      </a:endParaRPr>
                    </a:p>
                  </a:txBody>
                  <a:tcPr anchor="ctr"/>
                </a:tc>
                <a:tc>
                  <a:txBody>
                    <a:bodyPr/>
                    <a:lstStyle/>
                    <a:p>
                      <a:pPr algn="ctr"/>
                      <a:r>
                        <a:rPr kumimoji="1" lang="ja-JP" altLang="en-US" sz="2800" b="0" i="0" u="none" dirty="0" smtClean="0">
                          <a:effectLst/>
                        </a:rPr>
                        <a:t>配列</a:t>
                      </a:r>
                      <a:endParaRPr kumimoji="1" lang="ja-JP" altLang="en-US" sz="2800" b="0" i="0" u="none" dirty="0">
                        <a:effectLst/>
                      </a:endParaRPr>
                    </a:p>
                  </a:txBody>
                  <a:tcPr anchor="ctr"/>
                </a:tc>
              </a:tr>
              <a:tr h="633472">
                <a:tc>
                  <a:txBody>
                    <a:bodyPr/>
                    <a:lstStyle/>
                    <a:p>
                      <a:pPr algn="ctr"/>
                      <a:r>
                        <a:rPr kumimoji="1" lang="ja-JP" altLang="en-US" sz="2800" b="0" u="none" dirty="0" smtClean="0">
                          <a:effectLst/>
                        </a:rPr>
                        <a:t>エージェント</a:t>
                      </a:r>
                      <a:endParaRPr kumimoji="1" lang="ja-JP" altLang="en-US" sz="2800" b="0" i="0" u="none" dirty="0">
                        <a:effectLst/>
                      </a:endParaRPr>
                    </a:p>
                  </a:txBody>
                  <a:tcPr anchor="ctr"/>
                </a:tc>
                <a:tc>
                  <a:txBody>
                    <a:bodyPr/>
                    <a:lstStyle/>
                    <a:p>
                      <a:pPr algn="ctr"/>
                      <a:r>
                        <a:rPr kumimoji="1" lang="en-US" altLang="ja-JP" sz="2800" b="0" i="0" u="none" dirty="0" smtClean="0">
                          <a:effectLst/>
                        </a:rPr>
                        <a:t>20</a:t>
                      </a:r>
                      <a:endParaRPr kumimoji="1" lang="ja-JP" altLang="en-US" sz="2800" b="0" i="0" u="none" dirty="0">
                        <a:effectLst/>
                      </a:endParaRPr>
                    </a:p>
                  </a:txBody>
                  <a:tcPr anchor="ctr"/>
                </a:tc>
                <a:tc>
                  <a:txBody>
                    <a:bodyPr/>
                    <a:lstStyle/>
                    <a:p>
                      <a:pPr algn="ctr"/>
                      <a:r>
                        <a:rPr kumimoji="1" lang="ja-JP" altLang="en-US" sz="2800" b="0" i="0" u="none" dirty="0" smtClean="0">
                          <a:effectLst/>
                        </a:rPr>
                        <a:t>ランダム</a:t>
                      </a:r>
                      <a:endParaRPr kumimoji="1" lang="ja-JP" altLang="en-US" sz="2800" b="0" i="0" u="none" dirty="0">
                        <a:effectLst/>
                      </a:endParaRPr>
                    </a:p>
                  </a:txBody>
                  <a:tcPr anchor="ctr"/>
                </a:tc>
              </a:tr>
              <a:tr h="370840">
                <a:tc rowSpan="2">
                  <a:txBody>
                    <a:bodyPr/>
                    <a:lstStyle/>
                    <a:p>
                      <a:pPr algn="ctr"/>
                      <a:r>
                        <a:rPr kumimoji="1" lang="ja-JP" altLang="en-US" sz="2800" b="0" u="none" dirty="0" smtClean="0">
                          <a:effectLst/>
                        </a:rPr>
                        <a:t>ウイルス</a:t>
                      </a:r>
                      <a:endParaRPr kumimoji="1" lang="ja-JP" altLang="en-US" sz="2800" b="0" i="0" u="none" dirty="0">
                        <a:effectLst/>
                      </a:endParaRPr>
                    </a:p>
                  </a:txBody>
                  <a:tcPr anchor="ctr"/>
                </a:tc>
                <a:tc rowSpan="2">
                  <a:txBody>
                    <a:bodyPr/>
                    <a:lstStyle/>
                    <a:p>
                      <a:pPr algn="ctr"/>
                      <a:r>
                        <a:rPr kumimoji="1" lang="en-US" altLang="ja-JP" sz="2800" b="0" i="0" u="none" dirty="0" smtClean="0">
                          <a:effectLst/>
                        </a:rPr>
                        <a:t>12</a:t>
                      </a:r>
                      <a:endParaRPr kumimoji="1" lang="ja-JP" altLang="en-US" sz="2800" b="0" i="0" u="none" dirty="0">
                        <a:effectLst/>
                      </a:endParaRPr>
                    </a:p>
                  </a:txBody>
                  <a:tcPr anchor="ctr"/>
                </a:tc>
                <a:tc>
                  <a:txBody>
                    <a:bodyPr/>
                    <a:lstStyle/>
                    <a:p>
                      <a:pPr algn="ctr"/>
                      <a:r>
                        <a:rPr kumimoji="1" lang="en-US" altLang="ja-JP" sz="2800" b="1" u="none" dirty="0" smtClean="0">
                          <a:effectLst/>
                        </a:rPr>
                        <a:t>“000000000000”</a:t>
                      </a:r>
                      <a:endParaRPr kumimoji="1" lang="ja-JP" altLang="en-US" sz="2800" b="1" i="0" u="none" dirty="0">
                        <a:effectLst/>
                      </a:endParaRPr>
                    </a:p>
                  </a:txBody>
                  <a:tcPr anchor="ctr"/>
                </a:tc>
              </a:tr>
              <a:tr h="490448">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800" b="1" u="none" dirty="0" smtClean="0">
                          <a:effectLst/>
                        </a:rPr>
                        <a:t>“111111111111”</a:t>
                      </a:r>
                      <a:endParaRPr kumimoji="1" lang="ja-JP" altLang="en-US" sz="2800" b="1" i="0" u="none" dirty="0">
                        <a:effectLst/>
                      </a:endParaRPr>
                    </a:p>
                  </a:txBody>
                  <a:tcPr anchor="ctr"/>
                </a:tc>
              </a:tr>
            </a:tbl>
          </a:graphicData>
        </a:graphic>
      </p:graphicFrame>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a:t>先行研究</a:t>
            </a:r>
            <a:r>
              <a:rPr lang="ja-JP" altLang="en-US" dirty="0" smtClean="0"/>
              <a:t>紹介</a:t>
            </a:r>
            <a:endParaRPr lang="en-US" altLang="ja-JP" dirty="0" smtClean="0"/>
          </a:p>
          <a:p>
            <a:pPr marL="514350" indent="-514350">
              <a:buFont typeface="+mj-lt"/>
              <a:buAutoNum type="arabicPeriod"/>
            </a:pPr>
            <a:r>
              <a:rPr lang="ja-JP" altLang="en-US" dirty="0" smtClean="0"/>
              <a:t>ＡＢＥＭ</a:t>
            </a:r>
            <a:r>
              <a:rPr lang="ja-JP" altLang="en-US" dirty="0" smtClean="0"/>
              <a:t>（</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smtClean="0"/>
              <a:t>アルゴリズム</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98897281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331640" y="5157192"/>
            <a:ext cx="7488832"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6901" y="692776"/>
            <a:ext cx="478850" cy="720000"/>
          </a:xfrm>
          <a:prstGeom prst="rect">
            <a:avLst/>
          </a:prstGeom>
        </p:spPr>
      </p:pic>
    </p:spTree>
    <p:extLst>
      <p:ext uri="{BB962C8B-B14F-4D97-AF65-F5344CB8AC3E}">
        <p14:creationId xmlns:p14="http://schemas.microsoft.com/office/powerpoint/2010/main" val="14086794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154327110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331640"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331640" y="5157192"/>
            <a:ext cx="7704856"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696"/>
            <a:ext cx="478852" cy="720000"/>
          </a:xfrm>
          <a:prstGeom prst="rect">
            <a:avLst/>
          </a:prstGeom>
        </p:spPr>
      </p:pic>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43091480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331640" y="5157192"/>
            <a:ext cx="7632848"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776"/>
            <a:ext cx="478852" cy="720000"/>
          </a:xfrm>
          <a:prstGeom prst="rect">
            <a:avLst/>
          </a:prstGeom>
        </p:spPr>
      </p:pic>
    </p:spTree>
    <p:extLst>
      <p:ext uri="{BB962C8B-B14F-4D97-AF65-F5344CB8AC3E}">
        <p14:creationId xmlns:p14="http://schemas.microsoft.com/office/powerpoint/2010/main" val="16546049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60651603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直線矢印コネクタ 10"/>
          <p:cNvCxnSpPr/>
          <p:nvPr/>
        </p:nvCxnSpPr>
        <p:spPr>
          <a:xfrm flipV="1">
            <a:off x="1187624"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157192"/>
            <a:ext cx="7848872"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4120" y="692696"/>
            <a:ext cx="310048" cy="720000"/>
          </a:xfrm>
          <a:prstGeom prst="rect">
            <a:avLst/>
          </a:prstGeom>
        </p:spPr>
      </p:pic>
    </p:spTree>
    <p:extLst>
      <p:ext uri="{BB962C8B-B14F-4D97-AF65-F5344CB8AC3E}">
        <p14:creationId xmlns:p14="http://schemas.microsoft.com/office/powerpoint/2010/main" val="16092425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2689170394"/>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直線矢印コネクタ 3"/>
          <p:cNvCxnSpPr/>
          <p:nvPr/>
        </p:nvCxnSpPr>
        <p:spPr>
          <a:xfrm flipV="1">
            <a:off x="1187624"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 name="直線矢印コネクタ 7"/>
          <p:cNvCxnSpPr/>
          <p:nvPr/>
        </p:nvCxnSpPr>
        <p:spPr>
          <a:xfrm>
            <a:off x="1187624" y="5157192"/>
            <a:ext cx="7848872"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938" y="692696"/>
            <a:ext cx="310048" cy="720000"/>
          </a:xfrm>
          <a:prstGeom prst="rect">
            <a:avLst/>
          </a:prstGeom>
        </p:spPr>
      </p:pic>
    </p:spTree>
    <p:extLst>
      <p:ext uri="{BB962C8B-B14F-4D97-AF65-F5344CB8AC3E}">
        <p14:creationId xmlns:p14="http://schemas.microsoft.com/office/powerpoint/2010/main" val="3077185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smtClean="0"/>
              <a:t>各ウイルスは半周期ずれてグラフが振動している。</a:t>
            </a:r>
            <a:endParaRPr lang="en-US" altLang="ja-JP" dirty="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2846495822"/>
              </p:ext>
            </p:extLst>
          </p:nvPr>
        </p:nvGraphicFramePr>
        <p:xfrm>
          <a:off x="457200" y="2687320"/>
          <a:ext cx="8219256" cy="3017520"/>
        </p:xfrm>
        <a:graphic>
          <a:graphicData uri="http://schemas.openxmlformats.org/drawingml/2006/table">
            <a:tbl>
              <a:tblPr firstRow="1" bandRow="1">
                <a:tableStyleId>{69C7853C-536D-4A76-A0AE-DD22124D55A5}</a:tableStyleId>
              </a:tblPr>
              <a:tblGrid>
                <a:gridCol w="1645506"/>
                <a:gridCol w="1645506"/>
                <a:gridCol w="4928244"/>
              </a:tblGrid>
              <a:tr h="370840">
                <a:tc>
                  <a:txBody>
                    <a:bodyPr/>
                    <a:lstStyle/>
                    <a:p>
                      <a:pPr algn="ctr"/>
                      <a:endParaRPr kumimoji="1" lang="ja-JP" altLang="en-US" sz="2800" b="1"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dirty="0" smtClean="0"/>
                        <a:t>電子タグ</a:t>
                      </a:r>
                    </a:p>
                  </a:txBody>
                  <a:tcPr anchor="ctr"/>
                </a:tc>
                <a:tc hMerge="1">
                  <a:txBody>
                    <a:bodyPr/>
                    <a:lstStyle/>
                    <a:p>
                      <a:pPr algn="ctr"/>
                      <a:endParaRPr kumimoji="1" lang="ja-JP" altLang="en-US" sz="2800" b="1" dirty="0"/>
                    </a:p>
                  </a:txBody>
                  <a:tcPr anchor="ctr"/>
                </a:tc>
              </a:tr>
              <a:tr h="370840">
                <a:tc>
                  <a:txBody>
                    <a:bodyPr/>
                    <a:lstStyle/>
                    <a:p>
                      <a:pPr algn="ctr"/>
                      <a:endParaRPr kumimoji="1" lang="ja-JP" altLang="en-US" sz="2800" b="1" dirty="0"/>
                    </a:p>
                  </a:txBody>
                  <a:tcPr anchor="ctr"/>
                </a:tc>
                <a:tc>
                  <a:txBody>
                    <a:bodyPr/>
                    <a:lstStyle/>
                    <a:p>
                      <a:pPr algn="ctr"/>
                      <a:r>
                        <a:rPr kumimoji="1" lang="ja-JP" altLang="en-US" sz="2800" b="0" dirty="0" smtClean="0"/>
                        <a:t>長さ</a:t>
                      </a:r>
                      <a:endParaRPr kumimoji="1" lang="ja-JP" altLang="en-US" sz="2800" b="0" dirty="0"/>
                    </a:p>
                  </a:txBody>
                  <a:tcPr anchor="ctr"/>
                </a:tc>
                <a:tc>
                  <a:txBody>
                    <a:bodyPr/>
                    <a:lstStyle/>
                    <a:p>
                      <a:pPr algn="ctr"/>
                      <a:r>
                        <a:rPr kumimoji="1" lang="ja-JP" altLang="en-US" sz="2800" b="0" dirty="0" smtClean="0"/>
                        <a:t>配列</a:t>
                      </a:r>
                      <a:endParaRPr kumimoji="1" lang="ja-JP" altLang="en-US" sz="2800" b="0" dirty="0"/>
                    </a:p>
                  </a:txBody>
                  <a:tcPr anchor="ctr"/>
                </a:tc>
              </a:tr>
              <a:tr h="370840">
                <a:tc>
                  <a:txBody>
                    <a:bodyPr/>
                    <a:lstStyle/>
                    <a:p>
                      <a:pPr algn="ctr"/>
                      <a:r>
                        <a:rPr kumimoji="1" lang="ja-JP" altLang="en-US" sz="2800" b="0" dirty="0" smtClean="0"/>
                        <a:t>エージェント</a:t>
                      </a:r>
                      <a:endParaRPr kumimoji="1" lang="ja-JP" altLang="en-US" sz="2800" b="0" dirty="0"/>
                    </a:p>
                  </a:txBody>
                  <a:tcPr anchor="ctr"/>
                </a:tc>
                <a:tc>
                  <a:txBody>
                    <a:bodyPr/>
                    <a:lstStyle/>
                    <a:p>
                      <a:pPr algn="ctr"/>
                      <a:r>
                        <a:rPr kumimoji="1" lang="en-US" altLang="ja-JP" sz="2800" b="0" dirty="0" smtClean="0"/>
                        <a:t>20</a:t>
                      </a:r>
                      <a:endParaRPr kumimoji="1" lang="ja-JP" altLang="en-US" sz="2800" b="0" dirty="0"/>
                    </a:p>
                  </a:txBody>
                  <a:tcPr anchor="ctr"/>
                </a:tc>
                <a:tc>
                  <a:txBody>
                    <a:bodyPr/>
                    <a:lstStyle/>
                    <a:p>
                      <a:pPr algn="ctr"/>
                      <a:r>
                        <a:rPr kumimoji="1" lang="ja-JP" altLang="en-US" sz="2800" b="0" dirty="0" smtClean="0"/>
                        <a:t>ランダム</a:t>
                      </a:r>
                      <a:endParaRPr kumimoji="1" lang="ja-JP" altLang="en-US" sz="2800" b="0" dirty="0"/>
                    </a:p>
                  </a:txBody>
                  <a:tcPr anchor="ctr"/>
                </a:tc>
              </a:tr>
              <a:tr h="370840">
                <a:tc rowSpan="2">
                  <a:txBody>
                    <a:bodyPr/>
                    <a:lstStyle/>
                    <a:p>
                      <a:pPr algn="ctr"/>
                      <a:r>
                        <a:rPr kumimoji="1" lang="ja-JP" altLang="en-US" sz="2800" b="0" dirty="0" smtClean="0"/>
                        <a:t>ウイルス</a:t>
                      </a:r>
                      <a:endParaRPr kumimoji="1" lang="ja-JP" altLang="en-US" sz="2800" b="0" dirty="0"/>
                    </a:p>
                  </a:txBody>
                  <a:tcPr anchor="ctr"/>
                </a:tc>
                <a:tc rowSpan="2">
                  <a:txBody>
                    <a:bodyPr/>
                    <a:lstStyle/>
                    <a:p>
                      <a:pPr algn="ctr"/>
                      <a:r>
                        <a:rPr kumimoji="1" lang="en-US" altLang="ja-JP" sz="2800" b="0" dirty="0" smtClean="0"/>
                        <a:t>12</a:t>
                      </a:r>
                      <a:endParaRPr kumimoji="1" lang="ja-JP" altLang="en-US" sz="2800" b="0" dirty="0"/>
                    </a:p>
                  </a:txBody>
                  <a:tcPr anchor="ctr"/>
                </a:tc>
                <a:tc>
                  <a:txBody>
                    <a:bodyPr/>
                    <a:lstStyle/>
                    <a:p>
                      <a:pPr algn="ctr"/>
                      <a:r>
                        <a:rPr kumimoji="1" lang="en-US" altLang="ja-JP" sz="2800" b="1" dirty="0" smtClean="0"/>
                        <a:t>“000000000000”</a:t>
                      </a:r>
                      <a:endParaRPr kumimoji="1" lang="ja-JP" altLang="en-US" sz="2800" b="1" dirty="0"/>
                    </a:p>
                  </a:txBody>
                  <a:tcPr anchor="ctr"/>
                </a:tc>
              </a:tr>
              <a:tr h="370840">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800" b="1" dirty="0" smtClean="0"/>
                        <a:t>“</a:t>
                      </a:r>
                      <a:r>
                        <a:rPr kumimoji="1" lang="en-US" altLang="ja-JP" sz="2800" b="1" dirty="0" smtClean="0">
                          <a:solidFill>
                            <a:srgbClr val="FF0000"/>
                          </a:solidFill>
                        </a:rPr>
                        <a:t>0000</a:t>
                      </a:r>
                      <a:r>
                        <a:rPr kumimoji="1" lang="en-US" altLang="ja-JP" sz="2800" b="1" dirty="0" smtClean="0"/>
                        <a:t>11111111”</a:t>
                      </a:r>
                      <a:endParaRPr kumimoji="1" lang="ja-JP" altLang="en-US" sz="2800" b="1" dirty="0"/>
                    </a:p>
                  </a:txBody>
                  <a:tcPr anchor="ctr"/>
                </a:tc>
              </a:tr>
            </a:tbl>
          </a:graphicData>
        </a:graphic>
      </p:graphicFrame>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85780424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628800"/>
            <a:ext cx="0" cy="36004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776"/>
            <a:ext cx="478852" cy="720000"/>
          </a:xfrm>
          <a:prstGeom prst="rect">
            <a:avLst/>
          </a:prstGeom>
        </p:spPr>
      </p:pic>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382075753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628800"/>
            <a:ext cx="0" cy="36004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4120" y="692776"/>
            <a:ext cx="310048" cy="720000"/>
          </a:xfrm>
          <a:prstGeom prst="rect">
            <a:avLst/>
          </a:prstGeom>
        </p:spPr>
      </p:pic>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ウイルスの先頭と末尾がオーバーラップしている場合、両方のウイルスに対する免疫を獲得しているエージェントが時間とともに増えていく</a:t>
            </a:r>
            <a:r>
              <a:rPr lang="ja-JP" altLang="en-US" dirty="0"/>
              <a:t>。</a:t>
            </a:r>
            <a:endParaRPr lang="en-US" altLang="ja-JP" dirty="0" smtClean="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ウイルスのタグの長さに比べて、免疫機構のタグが短い場合でもオーバーラップによって十分な抗体を作ることができる。</a:t>
            </a:r>
            <a:endParaRPr kumimoji="1" lang="en-US" altLang="ja-JP" dirty="0" smtClean="0"/>
          </a:p>
          <a:p>
            <a:r>
              <a:rPr lang="ja-JP" altLang="en-US" dirty="0" smtClean="0"/>
              <a:t>各ウイルスの電子タグの頭としっぽの構造によって感染伝播の振動現象が起きたり</a:t>
            </a:r>
            <a:r>
              <a:rPr lang="en-US" altLang="ja-JP" dirty="0" smtClean="0"/>
              <a:t>die out</a:t>
            </a:r>
            <a:r>
              <a:rPr lang="ja-JP" altLang="en-US" dirty="0" smtClean="0"/>
              <a:t>が起きたりすることが分かった。</a:t>
            </a:r>
            <a:endParaRPr kumimoji="1" lang="en-US" altLang="ja-JP" dirty="0" smtClean="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Tree>
    <p:extLst>
      <p:ext uri="{BB962C8B-B14F-4D97-AF65-F5344CB8AC3E}">
        <p14:creationId xmlns:p14="http://schemas.microsoft.com/office/powerpoint/2010/main" val="41405138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153" y="1600200"/>
            <a:ext cx="5653694" cy="4525963"/>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242896654"/>
              </p:ext>
            </p:extLst>
          </p:nvPr>
        </p:nvGraphicFramePr>
        <p:xfrm>
          <a:off x="457200" y="1690464"/>
          <a:ext cx="8229600" cy="4114800"/>
        </p:xfrm>
        <a:graphic>
          <a:graphicData uri="http://schemas.openxmlformats.org/drawingml/2006/table">
            <a:tbl>
              <a:tblPr firstRow="1" bandRow="1">
                <a:tableStyleId>{69C7853C-536D-4A76-A0AE-DD22124D55A5}</a:tableStyleId>
              </a:tblPr>
              <a:tblGrid>
                <a:gridCol w="1306488"/>
                <a:gridCol w="6923112"/>
              </a:tblGrid>
              <a:tr h="370840">
                <a:tc>
                  <a:txBody>
                    <a:bodyPr/>
                    <a:lstStyle/>
                    <a:p>
                      <a:pPr algn="ctr"/>
                      <a:endParaRPr kumimoji="1" lang="ja-JP" altLang="en-US" sz="2800" dirty="0"/>
                    </a:p>
                  </a:txBody>
                  <a:tcPr anchor="ctr"/>
                </a:tc>
                <a:tc>
                  <a:txBody>
                    <a:bodyPr/>
                    <a:lstStyle/>
                    <a:p>
                      <a:pPr algn="ctr"/>
                      <a:r>
                        <a:rPr kumimoji="1" lang="en-US" altLang="ja-JP" sz="2800" dirty="0" smtClean="0"/>
                        <a:t>ABEM</a:t>
                      </a:r>
                      <a:endParaRPr kumimoji="1" lang="ja-JP" altLang="en-US" sz="2800" dirty="0"/>
                    </a:p>
                  </a:txBody>
                  <a:tcPr anchor="ctr"/>
                </a:tc>
              </a:tr>
              <a:tr h="370840">
                <a:tc>
                  <a:txBody>
                    <a:bodyPr/>
                    <a:lstStyle/>
                    <a:p>
                      <a:pPr algn="ctr"/>
                      <a:r>
                        <a:rPr kumimoji="1" lang="ja-JP" altLang="en-US" sz="2800" dirty="0" smtClean="0"/>
                        <a:t>長所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各エージェントの個体レベルで起きる生体反応（抗原抗体反応、免疫の喪失現象）が与える疫学的効果を表現することができる。</a:t>
                      </a:r>
                      <a:endParaRPr lang="en-US" altLang="ja-JP" sz="2800" dirty="0" smtClean="0"/>
                    </a:p>
                    <a:p>
                      <a:pPr algn="l"/>
                      <a:endParaRPr kumimoji="1" lang="ja-JP" altLang="en-US" sz="2800" dirty="0"/>
                    </a:p>
                  </a:txBody>
                  <a:tcPr anchor="ctr"/>
                </a:tc>
              </a:tr>
              <a:tr h="370840">
                <a:tc>
                  <a:txBody>
                    <a:bodyPr/>
                    <a:lstStyle/>
                    <a:p>
                      <a:pPr algn="ctr"/>
                      <a:r>
                        <a:rPr kumimoji="1" lang="ja-JP" altLang="en-US" sz="2800" dirty="0" smtClean="0"/>
                        <a:t>短所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800" dirty="0" smtClean="0"/>
                        <a:t>Stochastic</a:t>
                      </a:r>
                      <a:r>
                        <a:rPr lang="ja-JP" altLang="en-US" sz="2800" dirty="0" smtClean="0"/>
                        <a:t> </a:t>
                      </a:r>
                      <a:r>
                        <a:rPr lang="en-US" altLang="ja-JP" sz="2800" dirty="0" smtClean="0"/>
                        <a:t>Model</a:t>
                      </a:r>
                      <a:r>
                        <a:rPr lang="ja-JP" altLang="en-US" sz="2800" dirty="0" smtClean="0"/>
                        <a:t>　であるため、シミュレーションごとに結果が変化し、定性的な結果を得ることが難しい。</a:t>
                      </a:r>
                      <a:endParaRPr lang="en-US" altLang="ja-JP" sz="2800" dirty="0" smtClean="0"/>
                    </a:p>
                    <a:p>
                      <a:pPr algn="l"/>
                      <a:endParaRPr kumimoji="1" lang="ja-JP" altLang="en-US" sz="2800" dirty="0"/>
                    </a:p>
                  </a:txBody>
                  <a:tcPr anchor="ctr"/>
                </a:tc>
              </a:tr>
            </a:tbl>
          </a:graphicData>
        </a:graphic>
      </p:graphicFrame>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4773</TotalTime>
  <Words>2243</Words>
  <Application>Microsoft Office PowerPoint</Application>
  <PresentationFormat>画面に合わせる (4:3)</PresentationFormat>
  <Paragraphs>340</Paragraphs>
  <Slides>49</Slides>
  <Notes>36</Notes>
  <HiddenSlides>5</HiddenSlides>
  <MMClips>0</MMClips>
  <ScaleCrop>false</ScaleCrop>
  <HeadingPairs>
    <vt:vector size="4" baseType="variant">
      <vt:variant>
        <vt:lpstr>テーマ</vt:lpstr>
      </vt:variant>
      <vt:variant>
        <vt:i4>1</vt:i4>
      </vt:variant>
      <vt:variant>
        <vt:lpstr>スライド タイトル</vt:lpstr>
      </vt:variant>
      <vt:variant>
        <vt:i4>49</vt:i4>
      </vt:variant>
    </vt:vector>
  </HeadingPairs>
  <TitlesOfParts>
    <vt:vector size="50" baseType="lpstr">
      <vt:lpstr>Office ​​テーマ</vt:lpstr>
      <vt:lpstr>抗原抗体反応を表現する電子タグを持つAgent Based Epidemic Model</vt:lpstr>
      <vt:lpstr>目次</vt:lpstr>
      <vt:lpstr>研究目的</vt:lpstr>
      <vt:lpstr>研究の意義</vt:lpstr>
      <vt:lpstr>先行研究紹介</vt:lpstr>
      <vt:lpstr>数理伝染病学とは何か</vt:lpstr>
      <vt:lpstr>Agent Based Epidemic Model</vt:lpstr>
      <vt:lpstr>Agent Based Epidemic Model</vt:lpstr>
      <vt:lpstr>アルゴリズム</vt:lpstr>
      <vt:lpstr>抗原抗体反応</vt:lpstr>
      <vt:lpstr>抗原・抗体の電子タグ</vt:lpstr>
      <vt:lpstr>電子タグの役割</vt:lpstr>
      <vt:lpstr>PowerPoint プレゼンテーション</vt:lpstr>
      <vt:lpstr>PowerPoint プレゼンテーション</vt:lpstr>
      <vt:lpstr>PowerPoint プレゼンテーション</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今後の研究</vt:lpstr>
      <vt:lpstr>ご清聴ありがとうございました</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244</cp:revision>
  <cp:lastPrinted>2013-12-28T01:55:06Z</cp:lastPrinted>
  <dcterms:created xsi:type="dcterms:W3CDTF">2013-12-17T00:35:00Z</dcterms:created>
  <dcterms:modified xsi:type="dcterms:W3CDTF">2014-02-12T01:49:16Z</dcterms:modified>
</cp:coreProperties>
</file>